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  <p:sldId id="280" r:id="rId22"/>
    <p:sldId id="281" r:id="rId23"/>
    <p:sldId id="279" r:id="rId24"/>
    <p:sldId id="272" r:id="rId25"/>
    <p:sldId id="278" r:id="rId2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23A99-D21A-47F4-A75F-68470EC110A4}" type="datetimeFigureOut">
              <a:rPr lang="pt-PT" smtClean="0"/>
              <a:pPr/>
              <a:t>04-09-2010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B514-38E8-4C0F-8051-3108787E508B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B514-38E8-4C0F-8051-3108787E508B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B514-38E8-4C0F-8051-3108787E508B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1004-8FE1-4844-9FF0-2734E65F0E45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22AD-2E18-4322-93F0-EA4E6857C0CB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C358-4A86-4630-9220-034B38F228C7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B71D-9533-456F-B429-7977280F337A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2A71-2AFA-430B-96EA-A2BBC3288A2C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4128-CF54-4089-852E-4B98FB7D10BD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C09F-A41E-4A2B-9B3C-D0267F17C16F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8C63-0405-457E-8B13-AEC23A7715D7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DAE-2340-4B5D-AF83-7DDF21ECA9D6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F6AB-3413-4658-A24E-0A3BDE6DE742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C963-6246-43A7-89B4-5FC72EEEC1B8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8BE11-8262-42C9-95DA-CB8AE3C8FEBE}" type="datetime1">
              <a:rPr lang="pt-PT" smtClean="0"/>
              <a:pPr/>
              <a:t>04-09-2010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Redução de Imagens Astronómicas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012AB-A7F7-4F94-93EF-DD78CEC74E5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agem para a apresentaçao.jpeg"/>
          <p:cNvPicPr>
            <a:picLocks noChangeAspect="1"/>
          </p:cNvPicPr>
          <p:nvPr/>
        </p:nvPicPr>
        <p:blipFill>
          <a:blip r:embed="rId2" cstate="print">
            <a:lum bright="7000" contrast="-2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pt-P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cs typeface="Arial" pitchFamily="34" charset="0"/>
              </a:rPr>
              <a:t>Redução de Imagens Astronómicas</a:t>
            </a:r>
            <a:endParaRPr lang="pt-P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4857760"/>
            <a:ext cx="6400800" cy="1071570"/>
          </a:xfrm>
          <a:noFill/>
        </p:spPr>
        <p:txBody>
          <a:bodyPr>
            <a:normAutofit lnSpcReduction="10000"/>
          </a:bodyPr>
          <a:lstStyle/>
          <a:p>
            <a:r>
              <a:rPr lang="pt-P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Escola de Verão de Física 2010</a:t>
            </a:r>
          </a:p>
          <a:p>
            <a:r>
              <a:rPr lang="pt-P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FCUP</a:t>
            </a:r>
          </a:p>
          <a:p>
            <a:endParaRPr lang="pt-P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Representação Matemática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14348" y="1571612"/>
            <a:ext cx="8215370" cy="1569660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 I</a:t>
            </a:r>
            <a:r>
              <a:rPr lang="pt-PT" sz="2400" baseline="-25000" dirty="0" smtClean="0"/>
              <a:t>O</a:t>
            </a:r>
            <a:r>
              <a:rPr lang="pt-PT" sz="2400" dirty="0" smtClean="0"/>
              <a:t> – I</a:t>
            </a:r>
            <a:r>
              <a:rPr lang="pt-PT" sz="2400" baseline="-25000" dirty="0" smtClean="0"/>
              <a:t>C</a:t>
            </a:r>
            <a:r>
              <a:rPr lang="pt-PT" sz="2400" dirty="0" smtClean="0"/>
              <a:t> = F x G x t</a:t>
            </a:r>
          </a:p>
          <a:p>
            <a:pPr algn="just"/>
            <a:r>
              <a:rPr lang="pt-PT" sz="2400" dirty="0" smtClean="0"/>
              <a:t>I</a:t>
            </a:r>
            <a:r>
              <a:rPr lang="pt-PT" sz="2400" baseline="-25000" dirty="0" smtClean="0"/>
              <a:t>F</a:t>
            </a:r>
            <a:r>
              <a:rPr lang="pt-PT" sz="2400" dirty="0" smtClean="0"/>
              <a:t> – I</a:t>
            </a:r>
            <a:r>
              <a:rPr lang="pt-PT" sz="2400" baseline="-25000" dirty="0" smtClean="0"/>
              <a:t>D</a:t>
            </a:r>
            <a:r>
              <a:rPr lang="pt-PT" sz="2400" dirty="0" smtClean="0"/>
              <a:t>= K x G x </a:t>
            </a:r>
            <a:r>
              <a:rPr lang="pt-PT" sz="2400" dirty="0" err="1" smtClean="0"/>
              <a:t>t</a:t>
            </a:r>
            <a:r>
              <a:rPr lang="pt-PT" sz="2400" baseline="-25000" dirty="0" err="1" smtClean="0"/>
              <a:t>f</a:t>
            </a:r>
            <a:endParaRPr lang="pt-PT" sz="2400" baseline="-25000" dirty="0" smtClean="0"/>
          </a:p>
          <a:p>
            <a:pPr algn="just"/>
            <a:r>
              <a:rPr lang="pt-PT" sz="2400" dirty="0" smtClean="0"/>
              <a:t>&lt;I</a:t>
            </a:r>
            <a:r>
              <a:rPr lang="pt-PT" sz="2400" baseline="-25000" dirty="0" smtClean="0"/>
              <a:t>F</a:t>
            </a:r>
            <a:r>
              <a:rPr lang="pt-PT" sz="2400" dirty="0" smtClean="0"/>
              <a:t>  -I</a:t>
            </a:r>
            <a:r>
              <a:rPr lang="pt-PT" sz="2400" baseline="-25000" dirty="0" smtClean="0"/>
              <a:t>D</a:t>
            </a:r>
            <a:r>
              <a:rPr lang="pt-PT" sz="2400" dirty="0" smtClean="0"/>
              <a:t>&gt; = K x </a:t>
            </a:r>
            <a:r>
              <a:rPr lang="pt-PT" sz="2400" dirty="0" err="1" smtClean="0"/>
              <a:t>t</a:t>
            </a:r>
            <a:r>
              <a:rPr lang="pt-PT" sz="2400" baseline="-25000" dirty="0" err="1" smtClean="0"/>
              <a:t>f</a:t>
            </a:r>
            <a:r>
              <a:rPr lang="pt-PT" sz="2400" baseline="-25000" dirty="0" smtClean="0"/>
              <a:t> </a:t>
            </a:r>
            <a:r>
              <a:rPr lang="pt-PT" sz="2400" dirty="0" smtClean="0"/>
              <a:t>x &lt;G&gt;</a:t>
            </a:r>
          </a:p>
          <a:p>
            <a:pPr algn="just"/>
            <a:r>
              <a:rPr lang="pt-PT" sz="2400" dirty="0" smtClean="0"/>
              <a:t>(I</a:t>
            </a:r>
            <a:r>
              <a:rPr lang="pt-PT" sz="2400" baseline="-25000" dirty="0" smtClean="0"/>
              <a:t>O</a:t>
            </a:r>
            <a:r>
              <a:rPr lang="pt-PT" sz="2400" dirty="0" smtClean="0"/>
              <a:t>-I</a:t>
            </a:r>
            <a:r>
              <a:rPr lang="pt-PT" sz="2400" baseline="-25000" dirty="0" smtClean="0"/>
              <a:t>C</a:t>
            </a:r>
            <a:r>
              <a:rPr lang="pt-PT" sz="2400" dirty="0" smtClean="0"/>
              <a:t>) / ((I</a:t>
            </a:r>
            <a:r>
              <a:rPr lang="pt-PT" sz="2400" baseline="-25000" dirty="0" smtClean="0"/>
              <a:t>F</a:t>
            </a:r>
            <a:r>
              <a:rPr lang="pt-PT" sz="2400" dirty="0" smtClean="0"/>
              <a:t>  -I</a:t>
            </a:r>
            <a:r>
              <a:rPr lang="pt-PT" sz="2400" baseline="-25000" dirty="0" smtClean="0"/>
              <a:t>D</a:t>
            </a:r>
            <a:r>
              <a:rPr lang="pt-PT" sz="2400" dirty="0" smtClean="0"/>
              <a:t>)/ (&lt;I</a:t>
            </a:r>
            <a:r>
              <a:rPr lang="pt-PT" sz="2400" baseline="-25000" dirty="0" smtClean="0"/>
              <a:t>F</a:t>
            </a:r>
            <a:r>
              <a:rPr lang="pt-PT" sz="2400" dirty="0" smtClean="0"/>
              <a:t> – I</a:t>
            </a:r>
            <a:r>
              <a:rPr lang="pt-PT" sz="2400" baseline="-25000" dirty="0" smtClean="0"/>
              <a:t>D</a:t>
            </a:r>
            <a:r>
              <a:rPr lang="pt-PT" sz="2400" dirty="0" smtClean="0"/>
              <a:t>&gt;)) = </a:t>
            </a:r>
            <a:r>
              <a:rPr lang="pt-PT" sz="2400" dirty="0" err="1" smtClean="0"/>
              <a:t>Fx&lt;G</a:t>
            </a:r>
            <a:r>
              <a:rPr lang="pt-PT" sz="2400" dirty="0" smtClean="0"/>
              <a:t>&gt;x t</a:t>
            </a:r>
          </a:p>
        </p:txBody>
      </p:sp>
      <p:sp>
        <p:nvSpPr>
          <p:cNvPr id="5" name="Arredondar Rectângulo de Canto Diagonal 4"/>
          <p:cNvSpPr/>
          <p:nvPr/>
        </p:nvSpPr>
        <p:spPr>
          <a:xfrm>
            <a:off x="2928926" y="3214686"/>
            <a:ext cx="5643602" cy="328614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chemeClr val="tx1"/>
                </a:solidFill>
              </a:rPr>
              <a:t>F = Fluxo Intrínseco do Objecto</a:t>
            </a: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G = Ganho Electrónico</a:t>
            </a: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t = Tempo de Integração</a:t>
            </a:r>
          </a:p>
          <a:p>
            <a:pPr algn="just"/>
            <a:r>
              <a:rPr lang="pt-PT" dirty="0" err="1" smtClean="0">
                <a:solidFill>
                  <a:schemeClr val="tx1"/>
                </a:solidFill>
              </a:rPr>
              <a:t>tf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=Tempo</a:t>
            </a:r>
            <a:r>
              <a:rPr lang="pt-PT" dirty="0" smtClean="0">
                <a:solidFill>
                  <a:schemeClr val="tx1"/>
                </a:solidFill>
              </a:rPr>
              <a:t> de Integração </a:t>
            </a:r>
            <a:r>
              <a:rPr lang="pt-PT" dirty="0" err="1" smtClean="0">
                <a:solidFill>
                  <a:schemeClr val="tx1"/>
                </a:solidFill>
              </a:rPr>
              <a:t>Flat-field</a:t>
            </a:r>
            <a:endParaRPr lang="pt-PT" dirty="0" smtClean="0">
              <a:solidFill>
                <a:schemeClr val="tx1"/>
              </a:solidFill>
            </a:endParaRP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IO = Imagem do Objecto</a:t>
            </a: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ID = Imagem do </a:t>
            </a:r>
            <a:r>
              <a:rPr lang="pt-PT" dirty="0" err="1" smtClean="0">
                <a:solidFill>
                  <a:schemeClr val="tx1"/>
                </a:solidFill>
              </a:rPr>
              <a:t>Dark</a:t>
            </a:r>
            <a:endParaRPr lang="pt-PT" dirty="0" smtClean="0">
              <a:solidFill>
                <a:schemeClr val="tx1"/>
              </a:solidFill>
            </a:endParaRP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IC = Imagem do céu</a:t>
            </a: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IF = Imagem do </a:t>
            </a:r>
            <a:r>
              <a:rPr lang="pt-PT" dirty="0" err="1" smtClean="0">
                <a:solidFill>
                  <a:schemeClr val="tx1"/>
                </a:solidFill>
              </a:rPr>
              <a:t>flat-field</a:t>
            </a:r>
            <a:endParaRPr lang="pt-PT" dirty="0" smtClean="0">
              <a:solidFill>
                <a:schemeClr val="tx1"/>
              </a:solidFill>
            </a:endParaRP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K = Outros erros instrumentais</a:t>
            </a:r>
          </a:p>
          <a:p>
            <a:pPr algn="just"/>
            <a:endParaRPr lang="pt-PT" dirty="0" smtClean="0">
              <a:solidFill>
                <a:schemeClr val="tx1"/>
              </a:solidFill>
            </a:endParaRPr>
          </a:p>
          <a:p>
            <a:pPr algn="just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Processos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472" y="1500174"/>
            <a:ext cx="8215370" cy="4524315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P</a:t>
            </a:r>
            <a:r>
              <a:rPr lang="pt-PT" sz="2400" dirty="0" smtClean="0"/>
              <a:t>rogramas utilizados na redução de imagem:</a:t>
            </a:r>
          </a:p>
          <a:p>
            <a:pPr algn="just">
              <a:buFont typeface="Arial" pitchFamily="34" charset="0"/>
              <a:buChar char="•"/>
            </a:pPr>
            <a:r>
              <a:rPr lang="pt-PT" sz="2400" dirty="0" err="1" smtClean="0"/>
              <a:t>SAOImage</a:t>
            </a:r>
            <a:r>
              <a:rPr lang="pt-PT" sz="2400" dirty="0" smtClean="0"/>
              <a:t> ds9;</a:t>
            </a:r>
          </a:p>
          <a:p>
            <a:pPr algn="just">
              <a:buFont typeface="Arial" pitchFamily="34" charset="0"/>
              <a:buChar char="•"/>
            </a:pPr>
            <a:r>
              <a:rPr lang="pt-PT" sz="2400" dirty="0" err="1" smtClean="0"/>
              <a:t>ImageJ</a:t>
            </a:r>
            <a:r>
              <a:rPr lang="pt-PT" sz="24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pt-PT" sz="2400" dirty="0" err="1" smtClean="0"/>
              <a:t>Subaru</a:t>
            </a:r>
            <a:r>
              <a:rPr lang="pt-PT" sz="2400" dirty="0" smtClean="0"/>
              <a:t> </a:t>
            </a:r>
            <a:r>
              <a:rPr lang="pt-PT" sz="2400" dirty="0" err="1" smtClean="0"/>
              <a:t>Image</a:t>
            </a:r>
            <a:r>
              <a:rPr lang="pt-PT" sz="2400" dirty="0" smtClean="0"/>
              <a:t> </a:t>
            </a:r>
            <a:r>
              <a:rPr lang="pt-PT" sz="2400" dirty="0" err="1" smtClean="0"/>
              <a:t>Processor</a:t>
            </a:r>
            <a:r>
              <a:rPr lang="pt-PT" sz="2400" dirty="0" smtClean="0"/>
              <a:t>: </a:t>
            </a:r>
            <a:r>
              <a:rPr lang="pt-PT" sz="2400" dirty="0" err="1" smtClean="0"/>
              <a:t>Makali’i</a:t>
            </a:r>
            <a:endParaRPr lang="pt-PT" sz="2400" dirty="0" smtClean="0"/>
          </a:p>
          <a:p>
            <a:pPr algn="just">
              <a:buFont typeface="Arial" pitchFamily="34" charset="0"/>
              <a:buChar char="•"/>
            </a:pPr>
            <a:endParaRPr lang="pt-PT" sz="2400" dirty="0"/>
          </a:p>
          <a:p>
            <a:pPr algn="just">
              <a:buFont typeface="Arial" pitchFamily="34" charset="0"/>
              <a:buChar char="•"/>
            </a:pPr>
            <a:endParaRPr lang="pt-PT" sz="2400" dirty="0" smtClean="0"/>
          </a:p>
          <a:p>
            <a:pPr algn="just">
              <a:buFont typeface="Arial" pitchFamily="34" charset="0"/>
              <a:buChar char="•"/>
            </a:pPr>
            <a:endParaRPr lang="pt-PT" sz="2400" dirty="0"/>
          </a:p>
          <a:p>
            <a:pPr algn="just">
              <a:buFont typeface="Arial" pitchFamily="34" charset="0"/>
              <a:buChar char="•"/>
            </a:pPr>
            <a:endParaRPr lang="pt-PT" sz="2400" dirty="0" smtClean="0"/>
          </a:p>
          <a:p>
            <a:pPr algn="just">
              <a:buFont typeface="Arial" pitchFamily="34" charset="0"/>
              <a:buChar char="•"/>
            </a:pPr>
            <a:endParaRPr lang="pt-PT" sz="2400" dirty="0"/>
          </a:p>
          <a:p>
            <a:pPr algn="just">
              <a:buFont typeface="Arial" pitchFamily="34" charset="0"/>
              <a:buChar char="•"/>
            </a:pPr>
            <a:endParaRPr lang="pt-PT" sz="2400" dirty="0" smtClean="0"/>
          </a:p>
          <a:p>
            <a:pPr algn="just">
              <a:buFont typeface="Arial" pitchFamily="34" charset="0"/>
              <a:buChar char="•"/>
            </a:pPr>
            <a:endParaRPr lang="pt-PT" sz="2400" dirty="0"/>
          </a:p>
          <a:p>
            <a:pPr algn="just">
              <a:buFont typeface="Arial" pitchFamily="34" charset="0"/>
              <a:buChar char="•"/>
            </a:pPr>
            <a:endParaRPr lang="pt-PT" sz="2400" dirty="0" smtClean="0"/>
          </a:p>
        </p:txBody>
      </p:sp>
      <p:pic>
        <p:nvPicPr>
          <p:cNvPr id="5" name="Imagem 4" descr="imagej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4429132"/>
            <a:ext cx="2219325" cy="571504"/>
          </a:xfrm>
          <a:prstGeom prst="rect">
            <a:avLst/>
          </a:prstGeom>
        </p:spPr>
      </p:pic>
      <p:pic>
        <p:nvPicPr>
          <p:cNvPr id="6" name="Imagem 5" descr="s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000504"/>
            <a:ext cx="1214446" cy="114300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85852" y="435769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/>
              <a:t>SAOImage</a:t>
            </a:r>
            <a:r>
              <a:rPr lang="pt-PT" sz="2000" dirty="0" smtClean="0"/>
              <a:t> DS9</a:t>
            </a:r>
            <a:endParaRPr lang="pt-PT" sz="2000" dirty="0"/>
          </a:p>
        </p:txBody>
      </p:sp>
      <p:pic>
        <p:nvPicPr>
          <p:cNvPr id="8" name="Imagem 7" descr="Sem títul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3571876"/>
            <a:ext cx="1214446" cy="1428760"/>
          </a:xfrm>
          <a:prstGeom prst="rect">
            <a:avLst/>
          </a:prstGeom>
        </p:spPr>
      </p:pic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Processos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472" y="1285860"/>
            <a:ext cx="8215370" cy="83099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Subtracção do “céu” ao objecto original</a:t>
            </a:r>
          </a:p>
          <a:p>
            <a:pPr algn="ctr"/>
            <a:r>
              <a:rPr lang="pt-PT" sz="2400" dirty="0" smtClean="0"/>
              <a:t> I</a:t>
            </a:r>
            <a:r>
              <a:rPr lang="pt-PT" sz="2400" baseline="-25000" dirty="0" smtClean="0"/>
              <a:t>O</a:t>
            </a:r>
            <a:r>
              <a:rPr lang="pt-PT" sz="2400" dirty="0" smtClean="0"/>
              <a:t> – I</a:t>
            </a:r>
            <a:r>
              <a:rPr lang="pt-PT" sz="2400" baseline="-25000" dirty="0" smtClean="0"/>
              <a:t>C</a:t>
            </a:r>
            <a:r>
              <a:rPr lang="pt-PT" sz="2400" dirty="0" smtClean="0"/>
              <a:t> = F x G x t</a:t>
            </a:r>
            <a:endParaRPr lang="pt-PT" sz="2400" dirty="0"/>
          </a:p>
        </p:txBody>
      </p:sp>
      <p:pic>
        <p:nvPicPr>
          <p:cNvPr id="4" name="Imagem 3" descr="obejcto origina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3125342" cy="2700000"/>
          </a:xfrm>
          <a:prstGeom prst="rect">
            <a:avLst/>
          </a:prstGeom>
        </p:spPr>
      </p:pic>
      <p:pic>
        <p:nvPicPr>
          <p:cNvPr id="6" name="Imagem 5" descr="sky 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500306"/>
            <a:ext cx="3165240" cy="2698137"/>
          </a:xfrm>
          <a:prstGeom prst="rect">
            <a:avLst/>
          </a:prstGeom>
        </p:spPr>
      </p:pic>
      <p:pic>
        <p:nvPicPr>
          <p:cNvPr id="7" name="Imagem 6" descr="obejcto original sem sky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4600" y="2500306"/>
            <a:ext cx="2956052" cy="2700000"/>
          </a:xfrm>
          <a:prstGeom prst="rect">
            <a:avLst/>
          </a:prstGeom>
        </p:spPr>
      </p:pic>
      <p:sp>
        <p:nvSpPr>
          <p:cNvPr id="28" name="Seta curvada para cima 27"/>
          <p:cNvSpPr/>
          <p:nvPr/>
        </p:nvSpPr>
        <p:spPr>
          <a:xfrm>
            <a:off x="2500298" y="5429264"/>
            <a:ext cx="1214446" cy="50006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9" name="Seta curvada para cima 28"/>
          <p:cNvSpPr/>
          <p:nvPr/>
        </p:nvSpPr>
        <p:spPr>
          <a:xfrm>
            <a:off x="5572132" y="5500702"/>
            <a:ext cx="1214446" cy="50006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857488" y="51435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/>
              <a:t>-</a:t>
            </a:r>
            <a:endParaRPr lang="pt-PT" sz="44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929322" y="51435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/>
              <a:t>=</a:t>
            </a:r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Processos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472" y="1285860"/>
            <a:ext cx="8215370" cy="83099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Subtracção do </a:t>
            </a:r>
            <a:r>
              <a:rPr lang="pt-PT" sz="2400" dirty="0" err="1" smtClean="0"/>
              <a:t>dark</a:t>
            </a:r>
            <a:r>
              <a:rPr lang="pt-PT" sz="2400" dirty="0" smtClean="0"/>
              <a:t> ao </a:t>
            </a:r>
            <a:r>
              <a:rPr lang="pt-PT" sz="2400" dirty="0" err="1" smtClean="0"/>
              <a:t>flat</a:t>
            </a:r>
            <a:r>
              <a:rPr lang="pt-PT" sz="2400" dirty="0" smtClean="0"/>
              <a:t> original</a:t>
            </a:r>
          </a:p>
          <a:p>
            <a:pPr algn="ctr"/>
            <a:r>
              <a:rPr lang="pt-PT" sz="2400" dirty="0" smtClean="0"/>
              <a:t>I</a:t>
            </a:r>
            <a:r>
              <a:rPr lang="pt-PT" sz="2400" baseline="-25000" dirty="0" smtClean="0"/>
              <a:t>F</a:t>
            </a:r>
            <a:r>
              <a:rPr lang="pt-PT" sz="2400" dirty="0" smtClean="0"/>
              <a:t> – I</a:t>
            </a:r>
            <a:r>
              <a:rPr lang="pt-PT" sz="2400" baseline="-25000" dirty="0" smtClean="0"/>
              <a:t>D</a:t>
            </a:r>
            <a:r>
              <a:rPr lang="pt-PT" sz="2400" dirty="0" smtClean="0"/>
              <a:t>= K x G x </a:t>
            </a:r>
            <a:r>
              <a:rPr lang="pt-PT" sz="2400" dirty="0" err="1" smtClean="0"/>
              <a:t>t</a:t>
            </a:r>
            <a:r>
              <a:rPr lang="pt-PT" sz="2400" baseline="-25000" dirty="0" err="1" smtClean="0"/>
              <a:t>f</a:t>
            </a:r>
            <a:endParaRPr lang="pt-PT" sz="2400" baseline="-25000" dirty="0" smtClean="0"/>
          </a:p>
        </p:txBody>
      </p:sp>
      <p:sp>
        <p:nvSpPr>
          <p:cNvPr id="28" name="Seta curvada para cima 27"/>
          <p:cNvSpPr/>
          <p:nvPr/>
        </p:nvSpPr>
        <p:spPr>
          <a:xfrm>
            <a:off x="2500298" y="5429264"/>
            <a:ext cx="1214446" cy="50006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9" name="Seta curvada para cima 28"/>
          <p:cNvSpPr/>
          <p:nvPr/>
        </p:nvSpPr>
        <p:spPr>
          <a:xfrm>
            <a:off x="5572132" y="5500702"/>
            <a:ext cx="1214446" cy="50006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857488" y="51435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/>
              <a:t>-</a:t>
            </a:r>
            <a:endParaRPr lang="pt-PT" sz="44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929322" y="51435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/>
              <a:t>=</a:t>
            </a:r>
          </a:p>
        </p:txBody>
      </p:sp>
      <p:pic>
        <p:nvPicPr>
          <p:cNvPr id="12" name="Imagem 11" descr="original H Fla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3137671" cy="2700000"/>
          </a:xfrm>
          <a:prstGeom prst="rect">
            <a:avLst/>
          </a:prstGeom>
        </p:spPr>
      </p:pic>
      <p:pic>
        <p:nvPicPr>
          <p:cNvPr id="13" name="Imagem 12" descr="dark 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500306"/>
            <a:ext cx="3148975" cy="2700000"/>
          </a:xfrm>
          <a:prstGeom prst="rect">
            <a:avLst/>
          </a:prstGeom>
        </p:spPr>
      </p:pic>
      <p:pic>
        <p:nvPicPr>
          <p:cNvPr id="14" name="Imagem 13" descr="H Flat s dark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500306"/>
            <a:ext cx="3000364" cy="2700000"/>
          </a:xfrm>
          <a:prstGeom prst="rect">
            <a:avLst/>
          </a:prstGeom>
        </p:spPr>
      </p:pic>
      <p:sp>
        <p:nvSpPr>
          <p:cNvPr id="15" name="Marcador de Posição do Rodapé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Processos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472" y="1285860"/>
            <a:ext cx="8215370" cy="83099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Normalização do </a:t>
            </a:r>
            <a:r>
              <a:rPr lang="pt-PT" sz="2400" dirty="0" err="1" smtClean="0"/>
              <a:t>flat</a:t>
            </a:r>
            <a:r>
              <a:rPr lang="pt-PT" sz="2400" dirty="0" smtClean="0"/>
              <a:t>  (Divisão do </a:t>
            </a:r>
            <a:r>
              <a:rPr lang="pt-PT" sz="2400" dirty="0" err="1" smtClean="0"/>
              <a:t>flat</a:t>
            </a:r>
            <a:r>
              <a:rPr lang="pt-PT" sz="2400" dirty="0" smtClean="0"/>
              <a:t> pela média)</a:t>
            </a:r>
          </a:p>
          <a:p>
            <a:pPr algn="ctr"/>
            <a:r>
              <a:rPr lang="pt-PT" sz="2400" dirty="0" smtClean="0"/>
              <a:t>( &lt;I</a:t>
            </a:r>
            <a:r>
              <a:rPr lang="pt-PT" sz="2400" baseline="-25000" dirty="0" smtClean="0"/>
              <a:t>F</a:t>
            </a:r>
            <a:r>
              <a:rPr lang="pt-PT" sz="2400" dirty="0" smtClean="0"/>
              <a:t>  -I</a:t>
            </a:r>
            <a:r>
              <a:rPr lang="pt-PT" sz="2400" baseline="-25000" dirty="0" smtClean="0"/>
              <a:t>D</a:t>
            </a:r>
            <a:r>
              <a:rPr lang="pt-PT" sz="2400" dirty="0" smtClean="0"/>
              <a:t>&gt; = K x </a:t>
            </a:r>
            <a:r>
              <a:rPr lang="pt-PT" sz="2400" dirty="0" err="1" smtClean="0"/>
              <a:t>t</a:t>
            </a:r>
            <a:r>
              <a:rPr lang="pt-PT" sz="2400" baseline="-25000" dirty="0" err="1" smtClean="0"/>
              <a:t>f</a:t>
            </a:r>
            <a:r>
              <a:rPr lang="pt-PT" sz="2400" baseline="-25000" dirty="0" smtClean="0"/>
              <a:t> </a:t>
            </a:r>
            <a:r>
              <a:rPr lang="pt-PT" sz="2400" dirty="0" smtClean="0"/>
              <a:t>x &lt;G&gt; )</a:t>
            </a:r>
          </a:p>
        </p:txBody>
      </p:sp>
      <p:sp>
        <p:nvSpPr>
          <p:cNvPr id="28" name="Seta curvada para cima 27"/>
          <p:cNvSpPr/>
          <p:nvPr/>
        </p:nvSpPr>
        <p:spPr>
          <a:xfrm>
            <a:off x="2500298" y="5429264"/>
            <a:ext cx="1214446" cy="50006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9" name="Seta curvada para cima 28"/>
          <p:cNvSpPr/>
          <p:nvPr/>
        </p:nvSpPr>
        <p:spPr>
          <a:xfrm>
            <a:off x="5357818" y="5500702"/>
            <a:ext cx="1214446" cy="50006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857488" y="51435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/>
              <a:t>÷</a:t>
            </a:r>
            <a:endParaRPr lang="pt-PT" sz="44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715008" y="5214950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/>
              <a:t>=</a:t>
            </a:r>
          </a:p>
        </p:txBody>
      </p:sp>
      <p:pic>
        <p:nvPicPr>
          <p:cNvPr id="15" name="Imagem 14" descr="H Flat s dar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3151030" cy="27000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428992" y="407194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Respectiva média</a:t>
            </a:r>
            <a:endParaRPr lang="pt-PT" sz="3600" dirty="0"/>
          </a:p>
        </p:txBody>
      </p:sp>
      <p:pic>
        <p:nvPicPr>
          <p:cNvPr id="17" name="Imagem 16" descr="masterfla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500306"/>
            <a:ext cx="3057534" cy="2700000"/>
          </a:xfrm>
          <a:prstGeom prst="rect">
            <a:avLst/>
          </a:prstGeom>
        </p:spPr>
      </p:pic>
      <p:sp>
        <p:nvSpPr>
          <p:cNvPr id="12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Processos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472" y="1285860"/>
            <a:ext cx="8215370" cy="830997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Divisão do Objecto sem céu pelo </a:t>
            </a:r>
            <a:r>
              <a:rPr lang="pt-PT" sz="2400" dirty="0" err="1" smtClean="0"/>
              <a:t>Masterflat</a:t>
            </a:r>
            <a:endParaRPr lang="pt-PT" sz="2400" dirty="0" smtClean="0"/>
          </a:p>
          <a:p>
            <a:pPr algn="ctr"/>
            <a:r>
              <a:rPr lang="pt-PT" sz="2400" dirty="0" smtClean="0"/>
              <a:t>(I</a:t>
            </a:r>
            <a:r>
              <a:rPr lang="pt-PT" sz="2400" baseline="-25000" dirty="0" smtClean="0"/>
              <a:t>O</a:t>
            </a:r>
            <a:r>
              <a:rPr lang="pt-PT" sz="2400" dirty="0" smtClean="0"/>
              <a:t>-I</a:t>
            </a:r>
            <a:r>
              <a:rPr lang="pt-PT" sz="2400" baseline="-25000" dirty="0" smtClean="0"/>
              <a:t>C</a:t>
            </a:r>
            <a:r>
              <a:rPr lang="pt-PT" sz="2400" dirty="0" smtClean="0"/>
              <a:t>) / ((I</a:t>
            </a:r>
            <a:r>
              <a:rPr lang="pt-PT" sz="2400" baseline="-25000" dirty="0" smtClean="0"/>
              <a:t>F</a:t>
            </a:r>
            <a:r>
              <a:rPr lang="pt-PT" sz="2400" dirty="0" smtClean="0"/>
              <a:t>  -I</a:t>
            </a:r>
            <a:r>
              <a:rPr lang="pt-PT" sz="2400" baseline="-25000" dirty="0" smtClean="0"/>
              <a:t>D</a:t>
            </a:r>
            <a:r>
              <a:rPr lang="pt-PT" sz="2400" dirty="0" smtClean="0"/>
              <a:t>)/ (&lt;I</a:t>
            </a:r>
            <a:r>
              <a:rPr lang="pt-PT" sz="2400" baseline="-25000" dirty="0" smtClean="0"/>
              <a:t>F</a:t>
            </a:r>
            <a:r>
              <a:rPr lang="pt-PT" sz="2400" dirty="0" smtClean="0"/>
              <a:t> – I</a:t>
            </a:r>
            <a:r>
              <a:rPr lang="pt-PT" sz="2400" baseline="-25000" dirty="0" smtClean="0"/>
              <a:t>D</a:t>
            </a:r>
            <a:r>
              <a:rPr lang="pt-PT" sz="2400" dirty="0" smtClean="0"/>
              <a:t>&gt;)) = </a:t>
            </a:r>
            <a:r>
              <a:rPr lang="pt-PT" sz="2400" dirty="0" err="1" smtClean="0"/>
              <a:t>Fx&lt;G</a:t>
            </a:r>
            <a:r>
              <a:rPr lang="pt-PT" sz="2400" dirty="0" smtClean="0"/>
              <a:t>&gt;x t</a:t>
            </a:r>
          </a:p>
        </p:txBody>
      </p:sp>
      <p:sp>
        <p:nvSpPr>
          <p:cNvPr id="28" name="Seta curvada para cima 27"/>
          <p:cNvSpPr/>
          <p:nvPr/>
        </p:nvSpPr>
        <p:spPr>
          <a:xfrm>
            <a:off x="2500298" y="5429264"/>
            <a:ext cx="1214446" cy="50006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9" name="Seta curvada para cima 28"/>
          <p:cNvSpPr/>
          <p:nvPr/>
        </p:nvSpPr>
        <p:spPr>
          <a:xfrm>
            <a:off x="5572132" y="5500702"/>
            <a:ext cx="1214446" cy="50006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857488" y="51435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/>
              <a:t>÷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929322" y="51435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/>
              <a:t>=</a:t>
            </a:r>
          </a:p>
        </p:txBody>
      </p:sp>
      <p:pic>
        <p:nvPicPr>
          <p:cNvPr id="15" name="Imagem 14" descr="obejcto original sem sk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3123409" cy="2700000"/>
          </a:xfrm>
          <a:prstGeom prst="rect">
            <a:avLst/>
          </a:prstGeom>
        </p:spPr>
      </p:pic>
      <p:pic>
        <p:nvPicPr>
          <p:cNvPr id="16" name="Imagem 15" descr="masterfla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500306"/>
            <a:ext cx="3057534" cy="2700000"/>
          </a:xfrm>
          <a:prstGeom prst="rect">
            <a:avLst/>
          </a:prstGeom>
        </p:spPr>
      </p:pic>
      <p:pic>
        <p:nvPicPr>
          <p:cNvPr id="17" name="Imagem 16" descr="ds9Objecto s dark dividido pelo master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6500" y="2500306"/>
            <a:ext cx="3037500" cy="2700000"/>
          </a:xfrm>
          <a:prstGeom prst="rect">
            <a:avLst/>
          </a:prstGeom>
        </p:spPr>
      </p:pic>
      <p:sp>
        <p:nvSpPr>
          <p:cNvPr id="12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Processos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472" y="1285860"/>
            <a:ext cx="8215370" cy="461665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Remoção dos pixéis defeituosos</a:t>
            </a:r>
          </a:p>
        </p:txBody>
      </p:sp>
      <p:sp>
        <p:nvSpPr>
          <p:cNvPr id="28" name="Seta curvada para cima 27"/>
          <p:cNvSpPr/>
          <p:nvPr/>
        </p:nvSpPr>
        <p:spPr>
          <a:xfrm>
            <a:off x="2500298" y="5429264"/>
            <a:ext cx="1214446" cy="50006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9" name="Seta curvada para cima 28"/>
          <p:cNvSpPr/>
          <p:nvPr/>
        </p:nvSpPr>
        <p:spPr>
          <a:xfrm>
            <a:off x="5572132" y="5500702"/>
            <a:ext cx="1214446" cy="50006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857488" y="51435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/>
              <a:t>-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929322" y="514351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/>
              <a:t>=</a:t>
            </a:r>
          </a:p>
        </p:txBody>
      </p:sp>
      <p:pic>
        <p:nvPicPr>
          <p:cNvPr id="17" name="Imagem 16" descr="ds9Objecto s dark dividido pelo master.jpeg"/>
          <p:cNvPicPr>
            <a:picLocks noChangeAspect="1"/>
          </p:cNvPicPr>
          <p:nvPr/>
        </p:nvPicPr>
        <p:blipFill>
          <a:blip r:embed="rId2" cstate="print">
            <a:lum bright="2000"/>
          </a:blip>
          <a:stretch>
            <a:fillRect/>
          </a:stretch>
        </p:blipFill>
        <p:spPr>
          <a:xfrm>
            <a:off x="0" y="2500306"/>
            <a:ext cx="3037500" cy="27000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357554" y="400050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Pixéis defeituosos</a:t>
            </a:r>
            <a:endParaRPr lang="pt-PT" sz="3600" dirty="0"/>
          </a:p>
        </p:txBody>
      </p:sp>
      <p:pic>
        <p:nvPicPr>
          <p:cNvPr id="14" name="Imagem 13" descr="objecto s pixe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137" y="2500306"/>
            <a:ext cx="3069863" cy="2700000"/>
          </a:xfrm>
          <a:prstGeom prst="rect">
            <a:avLst/>
          </a:prstGeom>
        </p:spPr>
      </p:pic>
      <p:sp>
        <p:nvSpPr>
          <p:cNvPr id="12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Processos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472" y="1142984"/>
            <a:ext cx="8215370" cy="1200329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Junção das imagens  obtidas de forma a criar a imagem final. Combinação das imagens finais dos filtros H, K e J.</a:t>
            </a:r>
          </a:p>
          <a:p>
            <a:pPr algn="ctr"/>
            <a:r>
              <a:rPr lang="pt-PT" sz="2400" dirty="0" smtClean="0"/>
              <a:t>Coloração da imagem final obtida.</a:t>
            </a:r>
          </a:p>
        </p:txBody>
      </p:sp>
      <p:sp>
        <p:nvSpPr>
          <p:cNvPr id="29" name="Seta curvada para cima 28"/>
          <p:cNvSpPr/>
          <p:nvPr/>
        </p:nvSpPr>
        <p:spPr>
          <a:xfrm>
            <a:off x="3857620" y="5643578"/>
            <a:ext cx="1500198" cy="500066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4" name="Imagem 13" descr="objecto s pix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868" y="2571744"/>
            <a:ext cx="3411409" cy="3000396"/>
          </a:xfrm>
          <a:prstGeom prst="rect">
            <a:avLst/>
          </a:prstGeom>
        </p:spPr>
      </p:pic>
      <p:pic>
        <p:nvPicPr>
          <p:cNvPr id="12" name="Imagem 11" descr="imagem CHE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571744"/>
            <a:ext cx="3097122" cy="2998800"/>
          </a:xfrm>
          <a:prstGeom prst="rect">
            <a:avLst/>
          </a:prstGeom>
        </p:spPr>
      </p:pic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Análise das Imagens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Depois de obtidas as imagens, é possível: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 Quantificar o fluxo da estrelas;</a:t>
            </a:r>
          </a:p>
          <a:p>
            <a:pPr>
              <a:buFont typeface="Wingdings" pitchFamily="2" charset="2"/>
              <a:buChar char="Ø"/>
            </a:pPr>
            <a:endParaRPr lang="pt-PT" dirty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Calcular a magnitude das estrelas;</a:t>
            </a:r>
          </a:p>
          <a:p>
            <a:pPr>
              <a:buFont typeface="Wingdings" pitchFamily="2" charset="2"/>
              <a:buChar char="Ø"/>
            </a:pPr>
            <a:endParaRPr lang="pt-PT" dirty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Detectar </a:t>
            </a:r>
            <a:r>
              <a:rPr lang="pt-PT" dirty="0" err="1" smtClean="0"/>
              <a:t>outflows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4" name="Seta para baixo 3"/>
          <p:cNvSpPr/>
          <p:nvPr/>
        </p:nvSpPr>
        <p:spPr>
          <a:xfrm>
            <a:off x="4214810" y="2786058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</a:t>
            </a:r>
            <a:r>
              <a:rPr lang="pt-PT" dirty="0" smtClean="0"/>
              <a:t>agnitude das estrelas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43108" y="1500174"/>
            <a:ext cx="4972056" cy="61435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dirty="0" err="1" smtClean="0"/>
              <a:t>m</a:t>
            </a:r>
            <a:r>
              <a:rPr lang="pt-PT" sz="1600" dirty="0" err="1" smtClean="0"/>
              <a:t>*</a:t>
            </a:r>
            <a:r>
              <a:rPr lang="pt-PT" sz="1600" dirty="0" smtClean="0"/>
              <a:t> </a:t>
            </a:r>
            <a:r>
              <a:rPr lang="pt-PT" dirty="0" smtClean="0"/>
              <a:t>= -2,5log (F</a:t>
            </a:r>
            <a:r>
              <a:rPr lang="pt-PT" sz="1600" dirty="0" smtClean="0"/>
              <a:t>*</a:t>
            </a:r>
            <a:r>
              <a:rPr lang="pt-PT" dirty="0" smtClean="0"/>
              <a:t>/</a:t>
            </a:r>
            <a:r>
              <a:rPr lang="pt-PT" dirty="0" err="1" smtClean="0"/>
              <a:t>F</a:t>
            </a:r>
            <a:r>
              <a:rPr lang="pt-PT" sz="1600" dirty="0" err="1" smtClean="0"/>
              <a:t>p</a:t>
            </a:r>
            <a:r>
              <a:rPr lang="pt-PT" dirty="0" smtClean="0"/>
              <a:t>) + </a:t>
            </a:r>
            <a:r>
              <a:rPr lang="pt-PT" dirty="0" err="1" smtClean="0"/>
              <a:t>m</a:t>
            </a:r>
            <a:r>
              <a:rPr lang="pt-PT" sz="1600" dirty="0" err="1" smtClean="0"/>
              <a:t>p</a:t>
            </a:r>
            <a:endParaRPr lang="pt-PT" sz="1600" dirty="0"/>
          </a:p>
        </p:txBody>
      </p:sp>
      <p:pic>
        <p:nvPicPr>
          <p:cNvPr id="5" name="Imagem 4" descr="alalallalala.jpg"/>
          <p:cNvPicPr>
            <a:picLocks noChangeAspect="1"/>
          </p:cNvPicPr>
          <p:nvPr/>
        </p:nvPicPr>
        <p:blipFill>
          <a:blip r:embed="rId2" cstate="print"/>
          <a:srcRect b="11309"/>
          <a:stretch>
            <a:fillRect/>
          </a:stretch>
        </p:blipFill>
        <p:spPr>
          <a:xfrm>
            <a:off x="0" y="2500306"/>
            <a:ext cx="5172901" cy="3400432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214942" y="3000372"/>
          <a:ext cx="39290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600"/>
                <a:gridCol w="856717"/>
                <a:gridCol w="755738"/>
                <a:gridCol w="739093"/>
                <a:gridCol w="64291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Estrela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M</a:t>
                      </a:r>
                      <a:r>
                        <a:rPr lang="pt-PT" baseline="0" dirty="0" smtClean="0"/>
                        <a:t> (R)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Erro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mtClean="0"/>
                        <a:t>M</a:t>
                      </a:r>
                      <a:r>
                        <a:rPr lang="pt-PT" baseline="0" smtClean="0"/>
                        <a:t> (O)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Erro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10.57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10.51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0.01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10.61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10.55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0.01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10.84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10.79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0.01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Sumário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Porquê este Projecto?</a:t>
            </a:r>
          </a:p>
          <a:p>
            <a:r>
              <a:rPr lang="pt-PT" sz="2400" dirty="0" smtClean="0"/>
              <a:t>Princípios da Redução de Imagens:</a:t>
            </a:r>
          </a:p>
          <a:p>
            <a:pPr lvl="1">
              <a:buFont typeface="Courier New" pitchFamily="49" charset="0"/>
              <a:buChar char="o"/>
            </a:pPr>
            <a:r>
              <a:rPr lang="pt-PT" sz="2400" dirty="0" smtClean="0"/>
              <a:t> Obtenção de Imagem</a:t>
            </a:r>
          </a:p>
          <a:p>
            <a:pPr lvl="1">
              <a:buFont typeface="Courier New" pitchFamily="49" charset="0"/>
              <a:buChar char="o"/>
            </a:pPr>
            <a:r>
              <a:rPr lang="pt-PT" sz="2400" dirty="0" smtClean="0"/>
              <a:t>Calibração;</a:t>
            </a:r>
          </a:p>
          <a:p>
            <a:pPr marL="324000" lvl="1">
              <a:spcBef>
                <a:spcPts val="600"/>
              </a:spcBef>
              <a:buFont typeface="Arial" pitchFamily="34" charset="0"/>
              <a:buChar char="•"/>
            </a:pPr>
            <a:r>
              <a:rPr lang="pt-PT" sz="2400" dirty="0" smtClean="0"/>
              <a:t>Representação Matemática;</a:t>
            </a:r>
          </a:p>
          <a:p>
            <a:pPr marL="324000" lvl="1">
              <a:spcBef>
                <a:spcPts val="600"/>
              </a:spcBef>
              <a:buFont typeface="Arial" pitchFamily="34" charset="0"/>
              <a:buChar char="•"/>
            </a:pPr>
            <a:r>
              <a:rPr lang="pt-PT" sz="2400" dirty="0" smtClean="0"/>
              <a:t>Processos;</a:t>
            </a:r>
          </a:p>
          <a:p>
            <a:r>
              <a:rPr lang="pt-PT" sz="2400" dirty="0" smtClean="0"/>
              <a:t>Análise das Imagens;</a:t>
            </a:r>
          </a:p>
          <a:p>
            <a:r>
              <a:rPr lang="pt-PT" sz="2400" dirty="0" smtClean="0"/>
              <a:t>Magnitude das estrelas;</a:t>
            </a:r>
          </a:p>
          <a:p>
            <a:r>
              <a:rPr lang="pt-PT" sz="2400" dirty="0" smtClean="0"/>
              <a:t>Detectar </a:t>
            </a:r>
            <a:r>
              <a:rPr lang="pt-PT" sz="2400" dirty="0" err="1" smtClean="0"/>
              <a:t>outflows</a:t>
            </a:r>
            <a:endParaRPr lang="pt-PT" sz="2400" dirty="0" smtClean="0"/>
          </a:p>
          <a:p>
            <a:r>
              <a:rPr lang="pt-PT" sz="2400" dirty="0" smtClean="0"/>
              <a:t>Conclusões</a:t>
            </a:r>
            <a:endParaRPr lang="pt-PT" sz="24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Detectar </a:t>
            </a:r>
            <a:r>
              <a:rPr lang="pt-PT" dirty="0" err="1"/>
              <a:t>o</a:t>
            </a:r>
            <a:r>
              <a:rPr lang="pt-PT" dirty="0" err="1" smtClean="0"/>
              <a:t>utflows</a:t>
            </a:r>
            <a:endParaRPr lang="pt-PT" dirty="0"/>
          </a:p>
        </p:txBody>
      </p:sp>
      <p:pic>
        <p:nvPicPr>
          <p:cNvPr id="5" name="Marcador de Posição de Conteúdo 4" descr="filtro NB outflows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4220" r="45261" b="12783"/>
          <a:stretch>
            <a:fillRect/>
          </a:stretch>
        </p:blipFill>
        <p:spPr>
          <a:xfrm>
            <a:off x="5286380" y="1571612"/>
            <a:ext cx="2928958" cy="4508908"/>
          </a:xfrm>
        </p:spPr>
      </p:pic>
      <p:sp>
        <p:nvSpPr>
          <p:cNvPr id="9" name="CaixaDeTexto 8"/>
          <p:cNvSpPr txBox="1"/>
          <p:nvPr/>
        </p:nvSpPr>
        <p:spPr>
          <a:xfrm>
            <a:off x="1000100" y="61436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Filtro K 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57818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Filtro NB 2.12</a:t>
            </a:r>
            <a:endParaRPr lang="pt-PT" dirty="0"/>
          </a:p>
        </p:txBody>
      </p:sp>
      <p:pic>
        <p:nvPicPr>
          <p:cNvPr id="12" name="Marcador de Posição de Conteúdo 11" descr="aiaiaiiaiaiai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59434" b="12001"/>
          <a:stretch>
            <a:fillRect/>
          </a:stretch>
        </p:blipFill>
        <p:spPr>
          <a:xfrm>
            <a:off x="1000100" y="1571612"/>
            <a:ext cx="2786082" cy="4510800"/>
          </a:xfrm>
        </p:spPr>
      </p:pic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Detectar </a:t>
            </a:r>
            <a:r>
              <a:rPr lang="pt-PT" dirty="0" err="1"/>
              <a:t>o</a:t>
            </a:r>
            <a:r>
              <a:rPr lang="pt-PT" dirty="0" err="1" smtClean="0"/>
              <a:t>utflows</a:t>
            </a:r>
            <a:endParaRPr lang="pt-PT" dirty="0"/>
          </a:p>
        </p:txBody>
      </p:sp>
      <p:pic>
        <p:nvPicPr>
          <p:cNvPr id="13" name="Imagem 12" descr="DSC05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643050"/>
            <a:ext cx="3765203" cy="4000528"/>
          </a:xfrm>
          <a:prstGeom prst="rect">
            <a:avLst/>
          </a:prstGeom>
        </p:spPr>
      </p:pic>
      <p:sp>
        <p:nvSpPr>
          <p:cNvPr id="15" name="Marcador de Posição do Rodapé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Detectar </a:t>
            </a:r>
            <a:r>
              <a:rPr lang="pt-PT" dirty="0" err="1" smtClean="0"/>
              <a:t>propelídeos</a:t>
            </a:r>
            <a:endParaRPr lang="pt-PT" dirty="0"/>
          </a:p>
        </p:txBody>
      </p:sp>
      <p:pic>
        <p:nvPicPr>
          <p:cNvPr id="11" name="Imagem 10" descr="filtro h propelidios 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6067425" cy="4267200"/>
          </a:xfrm>
          <a:prstGeom prst="rect">
            <a:avLst/>
          </a:prstGeom>
        </p:spPr>
      </p:pic>
      <p:sp>
        <p:nvSpPr>
          <p:cNvPr id="13" name="Marcador de Posição do Rodapé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Detectar </a:t>
            </a:r>
            <a:r>
              <a:rPr lang="pt-PT" dirty="0" err="1" smtClean="0"/>
              <a:t>propelídeos</a:t>
            </a:r>
            <a:endParaRPr lang="pt-PT" dirty="0"/>
          </a:p>
        </p:txBody>
      </p:sp>
      <p:pic>
        <p:nvPicPr>
          <p:cNvPr id="8" name="Marcador de Posição de Conteúdo 7" descr="DSC0565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37000"/>
          </a:blip>
          <a:srcRect b="52652"/>
          <a:stretch>
            <a:fillRect/>
          </a:stretch>
        </p:blipFill>
        <p:spPr>
          <a:xfrm>
            <a:off x="1428728" y="2643182"/>
            <a:ext cx="600079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 descr="DSC05651.JPG"/>
          <p:cNvPicPr>
            <a:picLocks noChangeAspect="1"/>
          </p:cNvPicPr>
          <p:nvPr/>
        </p:nvPicPr>
        <p:blipFill>
          <a:blip r:embed="rId2" cstate="print">
            <a:lum bright="37000"/>
          </a:blip>
          <a:srcRect l="48968" t="56604"/>
          <a:stretch>
            <a:fillRect/>
          </a:stretch>
        </p:blipFill>
        <p:spPr>
          <a:xfrm>
            <a:off x="4143372" y="2643182"/>
            <a:ext cx="3196782" cy="192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Marcador de Posição do Rodapé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m CHE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3987" y="928670"/>
            <a:ext cx="4570013" cy="4424933"/>
          </a:xfrm>
          <a:prstGeom prst="rect">
            <a:avLst/>
          </a:prstGeom>
        </p:spPr>
      </p:pic>
      <p:pic>
        <p:nvPicPr>
          <p:cNvPr id="3" name="Imagem 2" descr="obejcto origina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4572000" cy="44244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1472" y="557214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Arial" pitchFamily="34" charset="0"/>
                <a:cs typeface="Arial" pitchFamily="34" charset="0"/>
              </a:rPr>
              <a:t>Antes</a:t>
            </a:r>
            <a:endParaRPr lang="pt-P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43504" y="557214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Arial" pitchFamily="34" charset="0"/>
                <a:cs typeface="Arial" pitchFamily="34" charset="0"/>
              </a:rPr>
              <a:t>Depois</a:t>
            </a:r>
            <a:endParaRPr lang="pt-P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28794" y="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/>
              <a:t>Conclusão</a:t>
            </a:r>
            <a:endParaRPr lang="pt-PT" sz="4000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7290" y="785794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/>
              <a:t>Agradecimentos: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7158" y="1785926"/>
            <a:ext cx="50006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Monitor Jorge Grave</a:t>
            </a:r>
          </a:p>
          <a:p>
            <a:endParaRPr lang="pt-PT" sz="2400" dirty="0" smtClean="0"/>
          </a:p>
          <a:p>
            <a:r>
              <a:rPr lang="pt-PT" sz="2400" dirty="0" smtClean="0"/>
              <a:t>Escola de Verão de Física</a:t>
            </a:r>
          </a:p>
          <a:p>
            <a:endParaRPr lang="pt-PT" sz="2400" dirty="0" smtClean="0"/>
          </a:p>
          <a:p>
            <a:r>
              <a:rPr lang="pt-PT" sz="2400" dirty="0" smtClean="0"/>
              <a:t>Departamento de Física e Astronomia</a:t>
            </a:r>
          </a:p>
          <a:p>
            <a:endParaRPr lang="pt-PT" sz="2400" dirty="0" smtClean="0"/>
          </a:p>
          <a:p>
            <a:r>
              <a:rPr lang="pt-PT" sz="2400" dirty="0" smtClean="0"/>
              <a:t>Universidade do Porto</a:t>
            </a:r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15008" y="4643446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Projecto realizado por:</a:t>
            </a:r>
          </a:p>
          <a:p>
            <a:r>
              <a:rPr lang="pt-PT" dirty="0" smtClean="0"/>
              <a:t>Ana Carolina Abrantes</a:t>
            </a:r>
          </a:p>
          <a:p>
            <a:r>
              <a:rPr lang="pt-PT" dirty="0" smtClean="0"/>
              <a:t>Ana Carolina Martins</a:t>
            </a:r>
          </a:p>
          <a:p>
            <a:r>
              <a:rPr lang="pt-PT" smtClean="0"/>
              <a:t>Carolina </a:t>
            </a:r>
            <a:r>
              <a:rPr lang="pt-PT" smtClean="0"/>
              <a:t>Duarte</a:t>
            </a:r>
            <a:endParaRPr lang="pt-PT" dirty="0" smtClean="0"/>
          </a:p>
          <a:p>
            <a:r>
              <a:rPr lang="pt-PT" dirty="0" smtClean="0"/>
              <a:t>José Carneiro</a:t>
            </a:r>
          </a:p>
          <a:p>
            <a:r>
              <a:rPr lang="pt-PT" dirty="0" smtClean="0"/>
              <a:t>Tiago Seabra</a:t>
            </a:r>
          </a:p>
        </p:txBody>
      </p:sp>
      <p:pic>
        <p:nvPicPr>
          <p:cNvPr id="5" name="Imagem 4" descr="cmsMarvin_Ro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000240"/>
            <a:ext cx="2928939" cy="2086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Redução de Imagens Astronómicas</a:t>
            </a:r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Porquê este Projecto?</a:t>
            </a:r>
            <a:endParaRPr lang="pt-PT" dirty="0"/>
          </a:p>
        </p:txBody>
      </p:sp>
      <p:pic>
        <p:nvPicPr>
          <p:cNvPr id="5" name="Imagem 4" descr="2158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000240"/>
            <a:ext cx="3448050" cy="3810000"/>
          </a:xfrm>
          <a:prstGeom prst="rect">
            <a:avLst/>
          </a:prstGeom>
        </p:spPr>
      </p:pic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Princípios da Redução</a:t>
            </a: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1214422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dirty="0" smtClean="0">
                <a:latin typeface="+mj-lt"/>
                <a:ea typeface="+mj-ea"/>
                <a:cs typeface="+mj-cs"/>
              </a:rPr>
              <a:t>Obtenção de Imagens </a:t>
            </a:r>
            <a:endParaRPr kumimoji="0" lang="pt-P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714744" y="1785926"/>
            <a:ext cx="5214974" cy="4524315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O Objecto:</a:t>
            </a:r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  <a:p>
            <a:pPr algn="ctr"/>
            <a:r>
              <a:rPr lang="pt-PT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pt-PT" sz="2400" dirty="0" smtClean="0"/>
          </a:p>
          <a:p>
            <a:pPr>
              <a:buFont typeface="Arial" pitchFamily="34" charset="0"/>
              <a:buChar char="•"/>
            </a:pPr>
            <a:endParaRPr lang="pt-PT" sz="2400" dirty="0" smtClean="0"/>
          </a:p>
          <a:p>
            <a:pPr>
              <a:buFont typeface="Arial" pitchFamily="34" charset="0"/>
              <a:buChar char="•"/>
            </a:pPr>
            <a:endParaRPr lang="pt-PT" sz="2400" dirty="0" smtClean="0"/>
          </a:p>
          <a:p>
            <a:pPr>
              <a:buFont typeface="Arial" pitchFamily="34" charset="0"/>
              <a:buChar char="•"/>
            </a:pPr>
            <a:endParaRPr lang="pt-PT" sz="2400" dirty="0" smtClean="0"/>
          </a:p>
          <a:p>
            <a:pPr>
              <a:buFont typeface="Arial" pitchFamily="34" charset="0"/>
              <a:buChar char="•"/>
            </a:pPr>
            <a:endParaRPr lang="pt-PT" sz="2400" dirty="0" smtClean="0"/>
          </a:p>
          <a:p>
            <a:pPr>
              <a:buFont typeface="Arial" pitchFamily="34" charset="0"/>
              <a:buChar char="•"/>
            </a:pPr>
            <a:endParaRPr lang="pt-PT" sz="2400" dirty="0" smtClean="0"/>
          </a:p>
          <a:p>
            <a:pPr>
              <a:buFont typeface="Arial" pitchFamily="34" charset="0"/>
              <a:buChar char="•"/>
            </a:pPr>
            <a:endParaRPr lang="pt-PT" sz="2400" dirty="0" smtClean="0"/>
          </a:p>
          <a:p>
            <a:pPr algn="ctr"/>
            <a:r>
              <a:rPr lang="pt-PT" sz="2400" dirty="0" smtClean="0"/>
              <a:t>Constelação de </a:t>
            </a:r>
            <a:r>
              <a:rPr lang="pt-PT" sz="2400" dirty="0" err="1" smtClean="0"/>
              <a:t>Orion</a:t>
            </a:r>
            <a:endParaRPr lang="pt-PT" sz="2400" dirty="0"/>
          </a:p>
        </p:txBody>
      </p:sp>
      <p:sp>
        <p:nvSpPr>
          <p:cNvPr id="35" name="Rectângulo 34"/>
          <p:cNvSpPr/>
          <p:nvPr/>
        </p:nvSpPr>
        <p:spPr>
          <a:xfrm>
            <a:off x="857224" y="2643182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Objecto</a:t>
            </a:r>
            <a:endParaRPr lang="pt-PT" dirty="0"/>
          </a:p>
        </p:txBody>
      </p:sp>
      <p:sp>
        <p:nvSpPr>
          <p:cNvPr id="36" name="Rectângulo 35"/>
          <p:cNvSpPr/>
          <p:nvPr/>
        </p:nvSpPr>
        <p:spPr>
          <a:xfrm>
            <a:off x="500034" y="3286124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Telescópio + Instrumento + Detector</a:t>
            </a:r>
            <a:endParaRPr lang="pt-PT" dirty="0"/>
          </a:p>
        </p:txBody>
      </p:sp>
      <p:sp>
        <p:nvSpPr>
          <p:cNvPr id="37" name="Rectângulo 36"/>
          <p:cNvSpPr/>
          <p:nvPr/>
        </p:nvSpPr>
        <p:spPr>
          <a:xfrm>
            <a:off x="857224" y="4071942"/>
            <a:ext cx="185738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Imagem</a:t>
            </a:r>
            <a:endParaRPr lang="pt-PT" dirty="0"/>
          </a:p>
        </p:txBody>
      </p:sp>
      <p:cxnSp>
        <p:nvCxnSpPr>
          <p:cNvPr id="38" name="Conexão recta unidireccional 37"/>
          <p:cNvCxnSpPr>
            <a:stCxn id="35" idx="2"/>
            <a:endCxn id="36" idx="0"/>
          </p:cNvCxnSpPr>
          <p:nvPr/>
        </p:nvCxnSpPr>
        <p:spPr>
          <a:xfrm rot="5400000">
            <a:off x="1571604" y="31075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8"/>
          <p:cNvCxnSpPr>
            <a:endCxn id="37" idx="0"/>
          </p:cNvCxnSpPr>
          <p:nvPr/>
        </p:nvCxnSpPr>
        <p:spPr>
          <a:xfrm rot="5400000">
            <a:off x="1608120" y="3892552"/>
            <a:ext cx="357189" cy="1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constelacao_orion_jul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714620"/>
            <a:ext cx="46672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Princípios da Redução</a:t>
            </a: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1214422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dirty="0" smtClean="0">
                <a:latin typeface="+mj-lt"/>
                <a:ea typeface="+mj-ea"/>
                <a:cs typeface="+mj-cs"/>
              </a:rPr>
              <a:t>Obtenção de Imagens </a:t>
            </a:r>
            <a:endParaRPr kumimoji="0" lang="pt-P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714744" y="1785926"/>
            <a:ext cx="5214974" cy="4524315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O telescópio:</a:t>
            </a:r>
          </a:p>
          <a:p>
            <a:pPr algn="ctr"/>
            <a:endParaRPr lang="pt-PT" sz="2400" dirty="0" smtClean="0"/>
          </a:p>
          <a:p>
            <a:pPr>
              <a:buFont typeface="Arial" pitchFamily="34" charset="0"/>
              <a:buChar char="•"/>
            </a:pPr>
            <a:r>
              <a:rPr lang="pt-PT" sz="2400" dirty="0" smtClean="0"/>
              <a:t> VLT (</a:t>
            </a:r>
            <a:r>
              <a:rPr lang="pt-PT" sz="2400" dirty="0" err="1" smtClean="0"/>
              <a:t>Very</a:t>
            </a:r>
            <a:r>
              <a:rPr lang="pt-PT" sz="2400" dirty="0" smtClean="0"/>
              <a:t> </a:t>
            </a:r>
            <a:r>
              <a:rPr lang="pt-PT" sz="2400" dirty="0" err="1" smtClean="0"/>
              <a:t>Large</a:t>
            </a:r>
            <a:r>
              <a:rPr lang="pt-PT" sz="2400" dirty="0" smtClean="0"/>
              <a:t> </a:t>
            </a:r>
            <a:r>
              <a:rPr lang="pt-PT" sz="2400" dirty="0" err="1" smtClean="0"/>
              <a:t>Telescope</a:t>
            </a:r>
            <a:r>
              <a:rPr lang="pt-PT" sz="2400" dirty="0" smtClean="0"/>
              <a:t>) situado no Chile</a:t>
            </a:r>
          </a:p>
          <a:p>
            <a:pPr>
              <a:buFont typeface="Arial" pitchFamily="34" charset="0"/>
              <a:buChar char="•"/>
            </a:pPr>
            <a:r>
              <a:rPr lang="pt-PT" sz="2400" dirty="0"/>
              <a:t> </a:t>
            </a:r>
            <a:r>
              <a:rPr lang="pt-PT" sz="2400" dirty="0" smtClean="0"/>
              <a:t> Diâmetro do espelho:  8,2 m </a:t>
            </a:r>
          </a:p>
          <a:p>
            <a:pPr>
              <a:buFont typeface="Arial" pitchFamily="34" charset="0"/>
              <a:buChar char="•"/>
            </a:pPr>
            <a:endParaRPr lang="pt-PT" sz="2400" dirty="0"/>
          </a:p>
          <a:p>
            <a:pPr>
              <a:buFont typeface="Arial" pitchFamily="34" charset="0"/>
              <a:buChar char="•"/>
            </a:pPr>
            <a:endParaRPr lang="pt-PT" sz="2400" dirty="0" smtClean="0"/>
          </a:p>
          <a:p>
            <a:pPr>
              <a:buFont typeface="Arial" pitchFamily="34" charset="0"/>
              <a:buChar char="•"/>
            </a:pPr>
            <a:endParaRPr lang="pt-PT" sz="2400" dirty="0"/>
          </a:p>
          <a:p>
            <a:pPr>
              <a:buFont typeface="Arial" pitchFamily="34" charset="0"/>
              <a:buChar char="•"/>
            </a:pPr>
            <a:endParaRPr lang="pt-PT" sz="2400" dirty="0" smtClean="0"/>
          </a:p>
          <a:p>
            <a:pPr>
              <a:buFont typeface="Arial" pitchFamily="34" charset="0"/>
              <a:buChar char="•"/>
            </a:pPr>
            <a:endParaRPr lang="pt-PT" sz="2400" dirty="0"/>
          </a:p>
          <a:p>
            <a:pPr>
              <a:buFont typeface="Arial" pitchFamily="34" charset="0"/>
              <a:buChar char="•"/>
            </a:pPr>
            <a:endParaRPr lang="pt-PT" sz="2400" dirty="0" smtClean="0"/>
          </a:p>
          <a:p>
            <a:pPr>
              <a:buFont typeface="Arial" pitchFamily="34" charset="0"/>
              <a:buChar char="•"/>
            </a:pPr>
            <a:endParaRPr lang="pt-PT" sz="2400" dirty="0"/>
          </a:p>
        </p:txBody>
      </p:sp>
      <p:sp>
        <p:nvSpPr>
          <p:cNvPr id="35" name="Rectângulo 34"/>
          <p:cNvSpPr/>
          <p:nvPr/>
        </p:nvSpPr>
        <p:spPr>
          <a:xfrm>
            <a:off x="857224" y="2643182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Objecto</a:t>
            </a:r>
            <a:endParaRPr lang="pt-PT" dirty="0"/>
          </a:p>
        </p:txBody>
      </p:sp>
      <p:sp>
        <p:nvSpPr>
          <p:cNvPr id="36" name="Rectângulo 35"/>
          <p:cNvSpPr/>
          <p:nvPr/>
        </p:nvSpPr>
        <p:spPr>
          <a:xfrm>
            <a:off x="500034" y="3286124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Telescópio + Instrumento + Detector</a:t>
            </a:r>
            <a:endParaRPr lang="pt-PT" dirty="0"/>
          </a:p>
        </p:txBody>
      </p:sp>
      <p:sp>
        <p:nvSpPr>
          <p:cNvPr id="37" name="Rectângulo 36"/>
          <p:cNvSpPr/>
          <p:nvPr/>
        </p:nvSpPr>
        <p:spPr>
          <a:xfrm>
            <a:off x="857224" y="4071942"/>
            <a:ext cx="185738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Imagem</a:t>
            </a:r>
            <a:endParaRPr lang="pt-PT" dirty="0"/>
          </a:p>
        </p:txBody>
      </p:sp>
      <p:cxnSp>
        <p:nvCxnSpPr>
          <p:cNvPr id="38" name="Conexão recta unidireccional 37"/>
          <p:cNvCxnSpPr>
            <a:stCxn id="35" idx="2"/>
            <a:endCxn id="36" idx="0"/>
          </p:cNvCxnSpPr>
          <p:nvPr/>
        </p:nvCxnSpPr>
        <p:spPr>
          <a:xfrm rot="5400000">
            <a:off x="1571604" y="31075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8"/>
          <p:cNvCxnSpPr>
            <a:endCxn id="37" idx="0"/>
          </p:cNvCxnSpPr>
          <p:nvPr/>
        </p:nvCxnSpPr>
        <p:spPr>
          <a:xfrm rot="5400000">
            <a:off x="1608120" y="3892552"/>
            <a:ext cx="357189" cy="1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m 40" descr="l634056624745216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786190"/>
            <a:ext cx="3500462" cy="2417440"/>
          </a:xfrm>
          <a:prstGeom prst="rect">
            <a:avLst/>
          </a:prstGeom>
        </p:spPr>
      </p:pic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Princípios da Redução</a:t>
            </a: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1214422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dirty="0" smtClean="0">
                <a:latin typeface="+mj-lt"/>
                <a:ea typeface="+mj-ea"/>
                <a:cs typeface="+mj-cs"/>
              </a:rPr>
              <a:t>Obtenção de Imagens </a:t>
            </a:r>
            <a:endParaRPr kumimoji="0" lang="pt-P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714744" y="2143116"/>
            <a:ext cx="5214974" cy="4154984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 O Instrumento:</a:t>
            </a:r>
          </a:p>
          <a:p>
            <a:r>
              <a:rPr lang="pt-PT" sz="2400" dirty="0"/>
              <a:t> </a:t>
            </a:r>
            <a:endParaRPr lang="pt-PT" sz="2400" dirty="0" smtClean="0"/>
          </a:p>
          <a:p>
            <a:pPr algn="ctr"/>
            <a:r>
              <a:rPr lang="pt-PT" sz="2400" dirty="0"/>
              <a:t> </a:t>
            </a:r>
            <a:r>
              <a:rPr lang="pt-PT" sz="2400" dirty="0" err="1" smtClean="0"/>
              <a:t>NaCo</a:t>
            </a:r>
            <a:r>
              <a:rPr lang="pt-PT" sz="2400" dirty="0" smtClean="0"/>
              <a:t> = NAOS + CONICA</a:t>
            </a:r>
          </a:p>
          <a:p>
            <a:endParaRPr lang="pt-PT" sz="2400" dirty="0"/>
          </a:p>
          <a:p>
            <a:endParaRPr lang="pt-PT" sz="2400" dirty="0" smtClean="0"/>
          </a:p>
          <a:p>
            <a:endParaRPr lang="pt-PT" sz="2400" dirty="0"/>
          </a:p>
          <a:p>
            <a:endParaRPr lang="pt-PT" sz="2400" dirty="0" smtClean="0"/>
          </a:p>
          <a:p>
            <a:endParaRPr lang="pt-PT" sz="2400" dirty="0"/>
          </a:p>
          <a:p>
            <a:endParaRPr lang="pt-PT" sz="2400" dirty="0" smtClean="0"/>
          </a:p>
          <a:p>
            <a:endParaRPr lang="pt-PT" sz="2400" dirty="0"/>
          </a:p>
          <a:p>
            <a:endParaRPr lang="pt-PT" sz="2400" dirty="0" smtClean="0"/>
          </a:p>
        </p:txBody>
      </p:sp>
      <p:sp>
        <p:nvSpPr>
          <p:cNvPr id="35" name="Rectângulo 34"/>
          <p:cNvSpPr/>
          <p:nvPr/>
        </p:nvSpPr>
        <p:spPr>
          <a:xfrm>
            <a:off x="857224" y="2643182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Objecto</a:t>
            </a:r>
            <a:endParaRPr lang="pt-PT" dirty="0"/>
          </a:p>
        </p:txBody>
      </p:sp>
      <p:sp>
        <p:nvSpPr>
          <p:cNvPr id="36" name="Rectângulo 35"/>
          <p:cNvSpPr/>
          <p:nvPr/>
        </p:nvSpPr>
        <p:spPr>
          <a:xfrm>
            <a:off x="500034" y="3286124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Telescópio + Instrumento + Detector</a:t>
            </a:r>
            <a:endParaRPr lang="pt-PT" dirty="0"/>
          </a:p>
        </p:txBody>
      </p:sp>
      <p:sp>
        <p:nvSpPr>
          <p:cNvPr id="37" name="Rectângulo 36"/>
          <p:cNvSpPr/>
          <p:nvPr/>
        </p:nvSpPr>
        <p:spPr>
          <a:xfrm>
            <a:off x="857224" y="4071942"/>
            <a:ext cx="185738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Imagem</a:t>
            </a:r>
            <a:endParaRPr lang="pt-PT" dirty="0"/>
          </a:p>
        </p:txBody>
      </p:sp>
      <p:cxnSp>
        <p:nvCxnSpPr>
          <p:cNvPr id="38" name="Conexão recta unidireccional 37"/>
          <p:cNvCxnSpPr>
            <a:stCxn id="35" idx="2"/>
            <a:endCxn id="36" idx="0"/>
          </p:cNvCxnSpPr>
          <p:nvPr/>
        </p:nvCxnSpPr>
        <p:spPr>
          <a:xfrm rot="5400000">
            <a:off x="1571604" y="31075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8"/>
          <p:cNvCxnSpPr>
            <a:endCxn id="37" idx="0"/>
          </p:cNvCxnSpPr>
          <p:nvPr/>
        </p:nvCxnSpPr>
        <p:spPr>
          <a:xfrm rot="5400000">
            <a:off x="1608120" y="3892552"/>
            <a:ext cx="357189" cy="1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NACO_at_Yepun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643314"/>
            <a:ext cx="4214842" cy="2500330"/>
          </a:xfrm>
          <a:prstGeom prst="rect">
            <a:avLst/>
          </a:prstGeom>
        </p:spPr>
      </p:pic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Princípios da Redução</a:t>
            </a: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1214422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dirty="0" smtClean="0">
                <a:latin typeface="+mj-lt"/>
                <a:ea typeface="+mj-ea"/>
                <a:cs typeface="+mj-cs"/>
              </a:rPr>
              <a:t>Obtenção de Imagens </a:t>
            </a:r>
            <a:endParaRPr kumimoji="0" lang="pt-P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286116" y="1785926"/>
            <a:ext cx="5643602" cy="5201424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 O Instrumento:</a:t>
            </a:r>
          </a:p>
          <a:p>
            <a:pPr algn="just"/>
            <a:r>
              <a:rPr lang="pt-PT" sz="2400" u="sng" dirty="0" smtClean="0"/>
              <a:t>Filtros:</a:t>
            </a:r>
          </a:p>
          <a:p>
            <a:pPr algn="just">
              <a:buFont typeface="Wingdings" pitchFamily="2" charset="2"/>
              <a:buChar char="§"/>
            </a:pPr>
            <a:r>
              <a:rPr lang="pt-PT" sz="2400" dirty="0" smtClean="0"/>
              <a:t> </a:t>
            </a:r>
            <a:r>
              <a:rPr lang="pt-PT" sz="2200" dirty="0" smtClean="0"/>
              <a:t>Escolhem-se filtros sensíveis a comprimentos de onda onde os objectos escolhidos sejam mais facilmente observáveis.</a:t>
            </a:r>
          </a:p>
          <a:p>
            <a:pPr algn="just">
              <a:buFont typeface="Wingdings" pitchFamily="2" charset="2"/>
              <a:buChar char="§"/>
            </a:pPr>
            <a:endParaRPr lang="pt-PT" sz="2400" dirty="0"/>
          </a:p>
          <a:p>
            <a:pPr algn="just">
              <a:buFont typeface="Wingdings" pitchFamily="2" charset="2"/>
              <a:buChar char="§"/>
            </a:pPr>
            <a:endParaRPr lang="pt-PT" sz="2400" dirty="0" smtClean="0"/>
          </a:p>
          <a:p>
            <a:pPr algn="just">
              <a:buFont typeface="Wingdings" pitchFamily="2" charset="2"/>
              <a:buChar char="§"/>
            </a:pPr>
            <a:endParaRPr lang="pt-PT" sz="2400" dirty="0" smtClean="0"/>
          </a:p>
          <a:p>
            <a:pPr algn="just">
              <a:buFont typeface="Wingdings" pitchFamily="2" charset="2"/>
              <a:buChar char="§"/>
            </a:pPr>
            <a:endParaRPr lang="pt-PT" sz="2400" dirty="0"/>
          </a:p>
          <a:p>
            <a:pPr algn="just">
              <a:buFont typeface="Wingdings" pitchFamily="2" charset="2"/>
              <a:buChar char="§"/>
            </a:pPr>
            <a:endParaRPr lang="pt-PT" sz="2400" dirty="0"/>
          </a:p>
          <a:p>
            <a:pPr algn="just">
              <a:buFont typeface="Wingdings" pitchFamily="2" charset="2"/>
              <a:buChar char="§"/>
            </a:pPr>
            <a:endParaRPr lang="pt-PT" sz="2400" dirty="0" smtClean="0"/>
          </a:p>
          <a:p>
            <a:pPr algn="just">
              <a:buFont typeface="Wingdings" pitchFamily="2" charset="2"/>
              <a:buChar char="§"/>
            </a:pPr>
            <a:endParaRPr lang="pt-PT" sz="2400" dirty="0"/>
          </a:p>
          <a:p>
            <a:pPr algn="just">
              <a:buFont typeface="Wingdings" pitchFamily="2" charset="2"/>
              <a:buChar char="§"/>
            </a:pPr>
            <a:endParaRPr lang="pt-PT" sz="2400" dirty="0" smtClean="0"/>
          </a:p>
          <a:p>
            <a:pPr algn="just">
              <a:buFont typeface="Wingdings" pitchFamily="2" charset="2"/>
              <a:buChar char="§"/>
            </a:pPr>
            <a:endParaRPr lang="pt-PT" sz="2400" dirty="0" smtClean="0"/>
          </a:p>
        </p:txBody>
      </p:sp>
      <p:sp>
        <p:nvSpPr>
          <p:cNvPr id="35" name="Rectângulo 34"/>
          <p:cNvSpPr/>
          <p:nvPr/>
        </p:nvSpPr>
        <p:spPr>
          <a:xfrm>
            <a:off x="857224" y="2643182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Objecto</a:t>
            </a:r>
            <a:endParaRPr lang="pt-PT" dirty="0"/>
          </a:p>
        </p:txBody>
      </p:sp>
      <p:sp>
        <p:nvSpPr>
          <p:cNvPr id="36" name="Rectângulo 35"/>
          <p:cNvSpPr/>
          <p:nvPr/>
        </p:nvSpPr>
        <p:spPr>
          <a:xfrm>
            <a:off x="500034" y="3286124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Telescópio + Instrumento + Detector</a:t>
            </a:r>
            <a:endParaRPr lang="pt-PT" dirty="0"/>
          </a:p>
        </p:txBody>
      </p:sp>
      <p:sp>
        <p:nvSpPr>
          <p:cNvPr id="37" name="Rectângulo 36"/>
          <p:cNvSpPr/>
          <p:nvPr/>
        </p:nvSpPr>
        <p:spPr>
          <a:xfrm>
            <a:off x="857224" y="4071942"/>
            <a:ext cx="185738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Imagem</a:t>
            </a:r>
            <a:endParaRPr lang="pt-PT" dirty="0"/>
          </a:p>
        </p:txBody>
      </p:sp>
      <p:cxnSp>
        <p:nvCxnSpPr>
          <p:cNvPr id="38" name="Conexão recta unidireccional 37"/>
          <p:cNvCxnSpPr>
            <a:stCxn id="35" idx="2"/>
            <a:endCxn id="36" idx="0"/>
          </p:cNvCxnSpPr>
          <p:nvPr/>
        </p:nvCxnSpPr>
        <p:spPr>
          <a:xfrm rot="5400000">
            <a:off x="1571604" y="31075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8"/>
          <p:cNvCxnSpPr>
            <a:endCxn id="37" idx="0"/>
          </p:cNvCxnSpPr>
          <p:nvPr/>
        </p:nvCxnSpPr>
        <p:spPr>
          <a:xfrm rot="5400000">
            <a:off x="1608120" y="3892552"/>
            <a:ext cx="357189" cy="1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img1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643313"/>
            <a:ext cx="3643338" cy="3100713"/>
          </a:xfrm>
          <a:prstGeom prst="rect">
            <a:avLst/>
          </a:prstGeom>
        </p:spPr>
      </p:pic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Princípios da Redução</a:t>
            </a: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1214422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dirty="0" smtClean="0">
                <a:latin typeface="+mj-lt"/>
                <a:ea typeface="+mj-ea"/>
                <a:cs typeface="+mj-cs"/>
              </a:rPr>
              <a:t>Obtenção de Imagens </a:t>
            </a:r>
            <a:endParaRPr kumimoji="0" lang="pt-P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643306" y="2143116"/>
            <a:ext cx="5286412" cy="4524315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 O Detector:</a:t>
            </a:r>
          </a:p>
          <a:p>
            <a:pPr algn="ctr"/>
            <a:endParaRPr lang="pt-PT" sz="2400" dirty="0"/>
          </a:p>
          <a:p>
            <a:pPr algn="ctr"/>
            <a:r>
              <a:rPr lang="pt-PT" sz="2400" dirty="0" smtClean="0"/>
              <a:t>CCD – “</a:t>
            </a:r>
            <a:r>
              <a:rPr lang="pt-PT" sz="2400" dirty="0" err="1" smtClean="0"/>
              <a:t>Charged</a:t>
            </a:r>
            <a:r>
              <a:rPr lang="pt-PT" sz="2400" dirty="0" smtClean="0"/>
              <a:t> </a:t>
            </a:r>
            <a:r>
              <a:rPr lang="pt-PT" sz="2400" dirty="0" err="1" smtClean="0"/>
              <a:t>Coupled</a:t>
            </a:r>
            <a:r>
              <a:rPr lang="pt-PT" sz="2400" dirty="0" smtClean="0"/>
              <a:t> </a:t>
            </a:r>
            <a:r>
              <a:rPr lang="pt-PT" sz="2400" dirty="0" err="1" smtClean="0"/>
              <a:t>Device</a:t>
            </a:r>
            <a:r>
              <a:rPr lang="pt-PT" sz="2400" dirty="0" smtClean="0"/>
              <a:t>”</a:t>
            </a:r>
            <a:endParaRPr lang="pt-PT" sz="2400" dirty="0"/>
          </a:p>
          <a:p>
            <a:pPr algn="just"/>
            <a:r>
              <a:rPr lang="pt-PT" sz="2400" dirty="0" smtClean="0"/>
              <a:t>Conjunto de condensadores acoplados que podem transferir carga entre si e ‘gravá-la’ através do efeito fotoeléctrico.</a:t>
            </a:r>
          </a:p>
          <a:p>
            <a:pPr algn="just"/>
            <a:endParaRPr lang="pt-PT" sz="2400" dirty="0" smtClean="0"/>
          </a:p>
          <a:p>
            <a:pPr algn="just"/>
            <a:endParaRPr lang="pt-PT" sz="2400" dirty="0"/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 </a:t>
            </a:r>
          </a:p>
          <a:p>
            <a:pPr algn="just"/>
            <a:endParaRPr lang="pt-PT" sz="2400" dirty="0"/>
          </a:p>
          <a:p>
            <a:pPr algn="just"/>
            <a:endParaRPr lang="pt-PT" sz="2400" dirty="0" smtClean="0"/>
          </a:p>
        </p:txBody>
      </p:sp>
      <p:sp>
        <p:nvSpPr>
          <p:cNvPr id="35" name="Rectângulo 34"/>
          <p:cNvSpPr/>
          <p:nvPr/>
        </p:nvSpPr>
        <p:spPr>
          <a:xfrm>
            <a:off x="857224" y="2643182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Objecto</a:t>
            </a:r>
            <a:endParaRPr lang="pt-PT" dirty="0"/>
          </a:p>
        </p:txBody>
      </p:sp>
      <p:sp>
        <p:nvSpPr>
          <p:cNvPr id="36" name="Rectângulo 35"/>
          <p:cNvSpPr/>
          <p:nvPr/>
        </p:nvSpPr>
        <p:spPr>
          <a:xfrm>
            <a:off x="500034" y="3286124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Telescópio + Instrumento + Detector</a:t>
            </a:r>
            <a:endParaRPr lang="pt-PT" dirty="0"/>
          </a:p>
        </p:txBody>
      </p:sp>
      <p:sp>
        <p:nvSpPr>
          <p:cNvPr id="37" name="Rectângulo 36"/>
          <p:cNvSpPr/>
          <p:nvPr/>
        </p:nvSpPr>
        <p:spPr>
          <a:xfrm>
            <a:off x="857224" y="4071942"/>
            <a:ext cx="185738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Imagem</a:t>
            </a:r>
            <a:endParaRPr lang="pt-PT" dirty="0"/>
          </a:p>
        </p:txBody>
      </p:sp>
      <p:cxnSp>
        <p:nvCxnSpPr>
          <p:cNvPr id="38" name="Conexão recta unidireccional 37"/>
          <p:cNvCxnSpPr>
            <a:stCxn id="35" idx="2"/>
            <a:endCxn id="36" idx="0"/>
          </p:cNvCxnSpPr>
          <p:nvPr/>
        </p:nvCxnSpPr>
        <p:spPr>
          <a:xfrm rot="5400000">
            <a:off x="1571604" y="31075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8"/>
          <p:cNvCxnSpPr>
            <a:endCxn id="37" idx="0"/>
          </p:cNvCxnSpPr>
          <p:nvPr/>
        </p:nvCxnSpPr>
        <p:spPr>
          <a:xfrm rot="5400000">
            <a:off x="1608120" y="3892552"/>
            <a:ext cx="357189" cy="1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cc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500570"/>
            <a:ext cx="2571768" cy="2058357"/>
          </a:xfrm>
          <a:prstGeom prst="rect">
            <a:avLst/>
          </a:prstGeom>
        </p:spPr>
      </p:pic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PT" dirty="0" smtClean="0"/>
              <a:t>Princípios da Redução</a:t>
            </a: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1214422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400" dirty="0" smtClean="0">
                <a:latin typeface="+mj-lt"/>
                <a:ea typeface="+mj-ea"/>
                <a:cs typeface="+mj-cs"/>
              </a:rPr>
              <a:t>Calibração de Imagens </a:t>
            </a:r>
            <a:endParaRPr kumimoji="0" lang="pt-P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4348" y="1928802"/>
            <a:ext cx="8215370" cy="3416320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Principais sinais parasitas detectáveis:</a:t>
            </a:r>
          </a:p>
          <a:p>
            <a:pPr algn="just">
              <a:buFont typeface="Arial" pitchFamily="34" charset="0"/>
              <a:buChar char="•"/>
            </a:pPr>
            <a:r>
              <a:rPr lang="pt-PT" sz="2400" dirty="0"/>
              <a:t> </a:t>
            </a:r>
            <a:r>
              <a:rPr lang="pt-PT" sz="2400" dirty="0" err="1" smtClean="0"/>
              <a:t>Bias</a:t>
            </a:r>
            <a:endParaRPr lang="pt-PT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PT" sz="2400" dirty="0"/>
              <a:t> </a:t>
            </a:r>
            <a:r>
              <a:rPr lang="pt-PT" sz="2400" dirty="0" smtClean="0"/>
              <a:t>Corrente </a:t>
            </a:r>
            <a:r>
              <a:rPr lang="pt-PT" sz="2400" i="1" dirty="0" err="1" smtClean="0"/>
              <a:t>Dark</a:t>
            </a:r>
            <a:endParaRPr lang="pt-PT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pt-PT" sz="2400" dirty="0" smtClean="0"/>
              <a:t> ‘Céu’ </a:t>
            </a:r>
          </a:p>
          <a:p>
            <a:pPr algn="just">
              <a:buFont typeface="Arial" pitchFamily="34" charset="0"/>
              <a:buChar char="•"/>
            </a:pPr>
            <a:r>
              <a:rPr lang="pt-PT" sz="2400" dirty="0" smtClean="0"/>
              <a:t>Pixéis defeituosos</a:t>
            </a:r>
          </a:p>
          <a:p>
            <a:pPr algn="just">
              <a:buFont typeface="Arial" pitchFamily="34" charset="0"/>
              <a:buChar char="•"/>
            </a:pPr>
            <a:r>
              <a:rPr lang="pt-PT" sz="2400" dirty="0"/>
              <a:t> </a:t>
            </a:r>
            <a:r>
              <a:rPr lang="pt-PT" sz="2400" dirty="0" smtClean="0"/>
              <a:t>Raios Cósmicos</a:t>
            </a:r>
          </a:p>
          <a:p>
            <a:pPr algn="just">
              <a:buFont typeface="Arial" pitchFamily="34" charset="0"/>
              <a:buChar char="•"/>
            </a:pPr>
            <a:endParaRPr lang="pt-PT" sz="2400" dirty="0"/>
          </a:p>
          <a:p>
            <a:pPr algn="just"/>
            <a:r>
              <a:rPr lang="pt-PT" sz="2400" dirty="0" smtClean="0"/>
              <a:t>O principal </a:t>
            </a:r>
            <a:r>
              <a:rPr lang="pt-PT" sz="2400" b="1" dirty="0" smtClean="0"/>
              <a:t>efeito</a:t>
            </a:r>
            <a:r>
              <a:rPr lang="pt-PT" sz="2400" dirty="0" smtClean="0"/>
              <a:t> a corrigir é a sensibilidade variável dos pixéis. </a:t>
            </a:r>
            <a:endParaRPr lang="pt-PT" sz="2400" dirty="0"/>
          </a:p>
          <a:p>
            <a:pPr algn="just"/>
            <a:endParaRPr lang="pt-PT" sz="2400" dirty="0" smtClean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Redução de Imagens Astronómicas</a:t>
            </a:r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716</Words>
  <Application>Microsoft Office PowerPoint</Application>
  <PresentationFormat>On-screen Show (4:3)</PresentationFormat>
  <Paragraphs>232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do Office</vt:lpstr>
      <vt:lpstr>Redução de Imagens Astronómicas</vt:lpstr>
      <vt:lpstr>Sumário</vt:lpstr>
      <vt:lpstr>Porquê este Projecto?</vt:lpstr>
      <vt:lpstr>Princípios da Redução</vt:lpstr>
      <vt:lpstr>Princípios da Redução</vt:lpstr>
      <vt:lpstr>Princípios da Redução</vt:lpstr>
      <vt:lpstr>Princípios da Redução</vt:lpstr>
      <vt:lpstr>Princípios da Redução</vt:lpstr>
      <vt:lpstr>Princípios da Redução</vt:lpstr>
      <vt:lpstr>Representação Matemática</vt:lpstr>
      <vt:lpstr>Processos</vt:lpstr>
      <vt:lpstr>Processos</vt:lpstr>
      <vt:lpstr>Processos</vt:lpstr>
      <vt:lpstr>Processos</vt:lpstr>
      <vt:lpstr>Processos</vt:lpstr>
      <vt:lpstr>Processos</vt:lpstr>
      <vt:lpstr>Processos</vt:lpstr>
      <vt:lpstr>Análise das Imagens</vt:lpstr>
      <vt:lpstr>Magnitude das estrelas</vt:lpstr>
      <vt:lpstr>Detectar outflows</vt:lpstr>
      <vt:lpstr>Detectar outflows</vt:lpstr>
      <vt:lpstr>Detectar propelídeos</vt:lpstr>
      <vt:lpstr>Detectar propelídeos</vt:lpstr>
      <vt:lpstr>Slide 24</vt:lpstr>
      <vt:lpstr>Slide 25</vt:lpstr>
    </vt:vector>
  </TitlesOfParts>
  <Company>FCUP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Redução de Imagens Astronómicas</dc:title>
  <dc:creator>FCUP</dc:creator>
  <cp:lastModifiedBy>David Schmool</cp:lastModifiedBy>
  <cp:revision>39</cp:revision>
  <dcterms:created xsi:type="dcterms:W3CDTF">2010-09-02T17:35:43Z</dcterms:created>
  <dcterms:modified xsi:type="dcterms:W3CDTF">2010-09-04T08:05:54Z</dcterms:modified>
</cp:coreProperties>
</file>